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70" r:id="rId6"/>
    <p:sldId id="267" r:id="rId7"/>
    <p:sldId id="258" r:id="rId8"/>
    <p:sldId id="278" r:id="rId9"/>
    <p:sldId id="266" r:id="rId10"/>
    <p:sldId id="276" r:id="rId11"/>
    <p:sldId id="277" r:id="rId12"/>
    <p:sldId id="262" r:id="rId13"/>
    <p:sldId id="263" r:id="rId14"/>
    <p:sldId id="271" r:id="rId15"/>
    <p:sldId id="273" r:id="rId16"/>
    <p:sldId id="274" r:id="rId17"/>
    <p:sldId id="272" r:id="rId18"/>
    <p:sldId id="264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0" y="2776500"/>
            <a:ext cx="10868980" cy="1305000"/>
          </a:xfrm>
        </p:spPr>
        <p:txBody>
          <a:bodyPr>
            <a:normAutofit/>
          </a:bodyPr>
          <a:lstStyle/>
          <a:p>
            <a:r>
              <a:rPr lang="ru-RU" dirty="0"/>
              <a:t>МБОУ «СОШ № 16»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таха\Desktop\изображение_viber_2022-03-25_09-49-43-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-523397"/>
            <a:ext cx="9840000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0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ха\Desktop\изображение_viber_2022-03-25_09-55-33-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0" y="-774000"/>
            <a:ext cx="10176000" cy="76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2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Достижения школы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4B455DB-31CF-468F-B776-540D0C2511DD}"/>
              </a:ext>
            </a:extLst>
          </p:cNvPr>
          <p:cNvGrpSpPr/>
          <p:nvPr/>
        </p:nvGrpSpPr>
        <p:grpSpPr>
          <a:xfrm>
            <a:off x="336000" y="1707159"/>
            <a:ext cx="2513765" cy="3476841"/>
            <a:chOff x="72235" y="2124000"/>
            <a:chExt cx="2838689" cy="39262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56D178A-C4B7-471A-ACED-656113FE97B5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6913D4E-2F66-4552-95AA-645DA848E79E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1A00187-5FA2-4A0F-B131-FAAD086A998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xmlns="" id="{E7FF43F5-FDA9-4E7B-A86B-31C471D6952E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xmlns="" id="{0442ED5B-9D24-4B60-8FE6-AA500355F7AD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8795" y="4372373"/>
            <a:ext cx="630001" cy="630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FAFCC3-7E59-4F69-BE55-992A761C3462}"/>
              </a:ext>
            </a:extLst>
          </p:cNvPr>
          <p:cNvSpPr/>
          <p:nvPr/>
        </p:nvSpPr>
        <p:spPr>
          <a:xfrm>
            <a:off x="489098" y="2247962"/>
            <a:ext cx="2249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18 место по результатам ЕГЭ  в 2020 году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0423C4-BC4A-4E53-9789-BE87F6C9359D}"/>
              </a:ext>
            </a:extLst>
          </p:cNvPr>
          <p:cNvSpPr/>
          <p:nvPr/>
        </p:nvSpPr>
        <p:spPr>
          <a:xfrm>
            <a:off x="6632569" y="1738534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90514F-0932-4078-B368-38D91A30EFBB}"/>
              </a:ext>
            </a:extLst>
          </p:cNvPr>
          <p:cNvSpPr/>
          <p:nvPr/>
        </p:nvSpPr>
        <p:spPr>
          <a:xfrm>
            <a:off x="6913147" y="1986103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73D33E4-22A2-4A45-BF2C-8809654A9A34}"/>
              </a:ext>
            </a:extLst>
          </p:cNvPr>
          <p:cNvSpPr/>
          <p:nvPr/>
        </p:nvSpPr>
        <p:spPr>
          <a:xfrm>
            <a:off x="7070911" y="3983566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xmlns="" id="{A27FAC6A-A25B-4ABC-A5A5-AD84F81680F3}"/>
              </a:ext>
            </a:extLst>
          </p:cNvPr>
          <p:cNvSpPr/>
          <p:nvPr/>
        </p:nvSpPr>
        <p:spPr>
          <a:xfrm rot="16200000" flipH="1">
            <a:off x="6588557" y="4841116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xmlns="" id="{210BB2F7-643F-48D6-98F4-B7451BC01BB4}"/>
              </a:ext>
            </a:extLst>
          </p:cNvPr>
          <p:cNvSpPr/>
          <p:nvPr/>
        </p:nvSpPr>
        <p:spPr>
          <a:xfrm rot="16200000" flipH="1" flipV="1">
            <a:off x="8383404" y="4812939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BABC60C-1E28-43E7-8B5F-91CBB2559A62}"/>
              </a:ext>
            </a:extLst>
          </p:cNvPr>
          <p:cNvSpPr/>
          <p:nvPr/>
        </p:nvSpPr>
        <p:spPr>
          <a:xfrm>
            <a:off x="6741951" y="2279392"/>
            <a:ext cx="2294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Призовые места в спортивных соревнованиях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FCE623A-4485-465B-A25C-F0C910F05E4C}"/>
              </a:ext>
            </a:extLst>
          </p:cNvPr>
          <p:cNvSpPr/>
          <p:nvPr/>
        </p:nvSpPr>
        <p:spPr>
          <a:xfrm>
            <a:off x="6583574" y="2247962"/>
            <a:ext cx="202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945591-C999-430F-99B1-4C3742D3B8AB}"/>
              </a:ext>
            </a:extLst>
          </p:cNvPr>
          <p:cNvSpPr/>
          <p:nvPr/>
        </p:nvSpPr>
        <p:spPr>
          <a:xfrm>
            <a:off x="9575175" y="2247962"/>
            <a:ext cx="202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 </a:t>
            </a:r>
            <a:endParaRPr lang="ru-RU" sz="16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4267851" y="433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259452" y="433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 flipH="1">
            <a:off x="10273599" y="437237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воспитания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00" y="1539000"/>
            <a:ext cx="10025463" cy="49500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Пост № 1</a:t>
            </a:r>
            <a:endParaRPr lang="en-US" sz="8800" dirty="0"/>
          </a:p>
          <a:p>
            <a:r>
              <a:rPr lang="ru-RU" sz="8800" dirty="0" err="1"/>
              <a:t>Юнармия</a:t>
            </a:r>
            <a:endParaRPr lang="en-US" sz="8800" dirty="0"/>
          </a:p>
          <a:p>
            <a:r>
              <a:rPr lang="ru-RU" sz="8800" dirty="0"/>
              <a:t>Музей школы 16</a:t>
            </a:r>
          </a:p>
        </p:txBody>
      </p:sp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ха\Desktop\изображение_viber_2022-03-25_07-57-31-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00" y="-4266000"/>
            <a:ext cx="8572501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7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ха\Desktop\изображение_viber_2022-03-25_07-57-05-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3" y="-7544"/>
            <a:ext cx="12194999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ха\Desktop\изображение_viber_2022-03-25_07-57-05-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00" y="-4330884"/>
            <a:ext cx="8572501" cy="152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4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ха\Desktop\изображение_viber_2022-03-25_07-57-06-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35" y="-150627"/>
            <a:ext cx="12461835" cy="70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Дополнительное образование в школе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681049D-C1BF-48EA-9706-C51E977E19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79961" y="4050955"/>
            <a:ext cx="360000" cy="360000"/>
          </a:xfrm>
          <a:prstGeom prst="rect">
            <a:avLst/>
          </a:prstGeom>
        </p:spPr>
      </p:pic>
      <p:sp>
        <p:nvSpPr>
          <p:cNvPr id="28" name="Текст 11">
            <a:extLst>
              <a:ext uri="{FF2B5EF4-FFF2-40B4-BE49-F238E27FC236}">
                <a16:creationId xmlns:a16="http://schemas.microsoft.com/office/drawing/2014/main" xmlns="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1629000"/>
            <a:ext cx="10664825" cy="39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dirty="0">
                <a:solidFill>
                  <a:schemeClr val="tx2"/>
                </a:solidFill>
              </a:rPr>
              <a:t>Кружок «Ожерелье»</a:t>
            </a:r>
          </a:p>
          <a:p>
            <a:r>
              <a:rPr lang="ru-RU" sz="6000" dirty="0">
                <a:solidFill>
                  <a:schemeClr val="tx2"/>
                </a:solidFill>
              </a:rPr>
              <a:t>Школьное Лесничество</a:t>
            </a:r>
          </a:p>
          <a:p>
            <a:r>
              <a:rPr lang="ru-RU" sz="6000" dirty="0">
                <a:solidFill>
                  <a:schemeClr val="tx2"/>
                </a:solidFill>
              </a:rPr>
              <a:t>Спортивные секции</a:t>
            </a:r>
          </a:p>
          <a:p>
            <a:r>
              <a:rPr lang="ru-RU" sz="6000" dirty="0">
                <a:solidFill>
                  <a:schemeClr val="tx2"/>
                </a:solidFill>
              </a:rPr>
              <a:t>Вокальная студия «Станица»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4275181" y="3204000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1"/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9824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529825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339824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49824" y="5083790"/>
            <a:ext cx="476176" cy="476176"/>
          </a:xfrm>
          <a:prstGeom prst="rect">
            <a:avLst/>
          </a:prstGeom>
        </p:spPr>
      </p:pic>
      <p:pic>
        <p:nvPicPr>
          <p:cNvPr id="3074" name="Picture 2" descr="C:\Users\Натаха\Desktop\2022-03-25_07-44-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Микрорайон закрепленный за школой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81604"/>
              </p:ext>
            </p:extLst>
          </p:nvPr>
        </p:nvGraphicFramePr>
        <p:xfrm>
          <a:off x="831000" y="1825625"/>
          <a:ext cx="1053000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3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6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Славянская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 Все дома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Гагарина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 Все дома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Силикатная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 Все дома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Белорусская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4,9а, 10, 11, 11а , 12,13,14,15,16,17,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18,20,22,24,26,28,30,32,34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Кирова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2,3, 4а, 5, 6а, 8,8а, 10б, 14а,33,35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Корейская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 Все дома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3-я  Забайкальская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Украинский бульвар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17а, 19а, 20,22,24,26,28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88" marR="65488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Количество 1 классов </a:t>
            </a:r>
            <a:br>
              <a:rPr lang="ru-RU" dirty="0"/>
            </a:br>
            <a:r>
              <a:rPr lang="ru-RU" dirty="0"/>
              <a:t>в 2022-2023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65349"/>
              </p:ext>
            </p:extLst>
          </p:nvPr>
        </p:nvGraphicFramePr>
        <p:xfrm>
          <a:off x="381002" y="1763998"/>
          <a:ext cx="11474998" cy="423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2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3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95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8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Программа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Учитель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Кол-во мест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Школа </a:t>
                      </a:r>
                      <a:r>
                        <a:rPr lang="en-US" sz="2200">
                          <a:effectLst/>
                        </a:rPr>
                        <a:t>XXI</a:t>
                      </a:r>
                      <a:r>
                        <a:rPr lang="ru-RU" sz="2200">
                          <a:effectLst/>
                        </a:rPr>
                        <a:t> века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Орлова Елена Викторовна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«Школа России»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Астраханцева Наталья Викторовна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«Школа России»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Вакансия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«Школа России»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Грицык Галина Андреевна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УМК «Школа 21 века»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ха\Desktop\изображение_viber_2022-03-24_16-01-25-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1437469"/>
            <a:ext cx="9561000" cy="53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5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УМК «Школа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ха\Desktop\изображение_viber_2022-03-24_16-01-08-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0" y="1414216"/>
            <a:ext cx="9520000" cy="53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8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Канцелярские принадлежности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1951923"/>
            <a:ext cx="3330000" cy="3467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Ранец (портфель); </a:t>
            </a:r>
          </a:p>
          <a:p>
            <a:r>
              <a:rPr lang="ru-RU" dirty="0"/>
              <a:t>Сумка для спортивной формы; </a:t>
            </a:r>
          </a:p>
          <a:p>
            <a:r>
              <a:rPr lang="ru-RU" dirty="0"/>
              <a:t>Тетради в клетку.;</a:t>
            </a:r>
          </a:p>
          <a:p>
            <a:r>
              <a:rPr lang="ru-RU" dirty="0"/>
              <a:t>Тетради в косую линию.; </a:t>
            </a:r>
          </a:p>
          <a:p>
            <a:r>
              <a:rPr lang="ru-RU" dirty="0"/>
              <a:t>Плотные обложки для тетрадей.; </a:t>
            </a:r>
          </a:p>
          <a:p>
            <a:r>
              <a:rPr lang="ru-RU" dirty="0"/>
              <a:t>Плотные обложки для учебников.; </a:t>
            </a:r>
          </a:p>
          <a:p>
            <a:r>
              <a:rPr lang="ru-RU" dirty="0"/>
              <a:t>Подставка для книг.; </a:t>
            </a:r>
          </a:p>
          <a:p>
            <a:r>
              <a:rPr lang="ru-RU" dirty="0"/>
              <a:t>Пенал; </a:t>
            </a:r>
          </a:p>
          <a:p>
            <a:r>
              <a:rPr lang="ru-RU" dirty="0"/>
              <a:t>Ручки с синими чернилами; </a:t>
            </a:r>
          </a:p>
          <a:p>
            <a:r>
              <a:rPr lang="ru-RU" dirty="0"/>
              <a:t>Простой карандаш; </a:t>
            </a:r>
          </a:p>
          <a:p>
            <a:r>
              <a:rPr lang="ru-RU" dirty="0"/>
              <a:t>Ластик; </a:t>
            </a:r>
          </a:p>
          <a:p>
            <a:r>
              <a:rPr lang="ru-RU" dirty="0"/>
              <a:t>Точилка — 1 шт.;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1944444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Линейка 15 см.; </a:t>
            </a:r>
          </a:p>
          <a:p>
            <a:r>
              <a:rPr lang="ru-RU" dirty="0"/>
              <a:t>Набор счетных палочек.;</a:t>
            </a:r>
          </a:p>
          <a:p>
            <a:r>
              <a:rPr lang="ru-RU" dirty="0"/>
              <a:t> Веера с цифрами и буквами; </a:t>
            </a:r>
          </a:p>
          <a:p>
            <a:r>
              <a:rPr lang="ru-RU" dirty="0"/>
              <a:t>Дневник и обложка для него; </a:t>
            </a:r>
          </a:p>
          <a:p>
            <a:r>
              <a:rPr lang="ru-RU" dirty="0"/>
              <a:t>Для урока изобразительного искусства; </a:t>
            </a:r>
          </a:p>
          <a:p>
            <a:r>
              <a:rPr lang="ru-RU" dirty="0"/>
              <a:t>Альбом; 	</a:t>
            </a:r>
          </a:p>
          <a:p>
            <a:r>
              <a:rPr lang="ru-RU" dirty="0"/>
              <a:t>Цветные карандаши (10-12 цветов); </a:t>
            </a:r>
          </a:p>
          <a:p>
            <a:r>
              <a:rPr lang="ru-RU" dirty="0"/>
              <a:t>Акварельные краски (12 цветов); </a:t>
            </a:r>
          </a:p>
          <a:p>
            <a:r>
              <a:rPr lang="ru-RU" dirty="0"/>
              <a:t>Палитра.; </a:t>
            </a:r>
          </a:p>
          <a:p>
            <a:r>
              <a:rPr lang="ru-RU" dirty="0"/>
              <a:t>Гуашь — упаковка 6-12 цветов; </a:t>
            </a:r>
          </a:p>
          <a:p>
            <a:r>
              <a:rPr lang="ru-RU" dirty="0"/>
              <a:t>Баночка непроливайка для воды.;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1944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Набор кистей для рисования (3-4 штуки разного размера); </a:t>
            </a:r>
          </a:p>
          <a:p>
            <a:r>
              <a:rPr lang="ru-RU" dirty="0"/>
              <a:t>Клеенка на парту; </a:t>
            </a:r>
          </a:p>
          <a:p>
            <a:r>
              <a:rPr lang="ru-RU" dirty="0"/>
              <a:t>Цветная бумага (двусторонняя) – 1 набор;</a:t>
            </a:r>
          </a:p>
          <a:p>
            <a:r>
              <a:rPr lang="ru-RU" dirty="0"/>
              <a:t> Цветной картон – 1 набор; </a:t>
            </a:r>
          </a:p>
          <a:p>
            <a:r>
              <a:rPr lang="ru-RU" dirty="0"/>
              <a:t>Белый картон – 1 упаковка; </a:t>
            </a:r>
          </a:p>
          <a:p>
            <a:r>
              <a:rPr lang="ru-RU" dirty="0"/>
              <a:t>Клей ПВА – 1 шт.; </a:t>
            </a:r>
          </a:p>
          <a:p>
            <a:r>
              <a:rPr lang="ru-RU" dirty="0"/>
              <a:t>Клей -карандаш – 1 шт.; </a:t>
            </a:r>
          </a:p>
          <a:p>
            <a:r>
              <a:rPr lang="ru-RU" dirty="0"/>
              <a:t>Пластилин цветной – 1 упаковка; </a:t>
            </a:r>
          </a:p>
          <a:p>
            <a:r>
              <a:rPr lang="ru-RU" dirty="0"/>
              <a:t>Дощечка для лепки – 1 шт.; </a:t>
            </a:r>
          </a:p>
          <a:p>
            <a:r>
              <a:rPr lang="ru-RU" dirty="0"/>
              <a:t>Ножницы с закругленными концами – 1 шт.; 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Школьная форма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ха\Desktop\20190831_114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666" y="1641763"/>
            <a:ext cx="7032667" cy="60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ха\Desktop\dsc_4487_kop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1246520"/>
            <a:ext cx="3747782" cy="56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/>
              <a:t>Традиционные дела школы</a:t>
            </a:r>
          </a:p>
        </p:txBody>
      </p:sp>
    </p:spTree>
    <p:extLst>
      <p:ext uri="{BB962C8B-B14F-4D97-AF65-F5344CB8AC3E}">
        <p14:creationId xmlns:p14="http://schemas.microsoft.com/office/powerpoint/2010/main" val="114801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Традиции школы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000" y="2034000"/>
            <a:ext cx="949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Участие в благотворительном базаре.</a:t>
            </a:r>
          </a:p>
          <a:p>
            <a:endParaRPr lang="ru-RU" dirty="0"/>
          </a:p>
        </p:txBody>
      </p:sp>
      <p:pic>
        <p:nvPicPr>
          <p:cNvPr id="8194" name="Picture 2" descr="C:\Users\Натаха\Desktop\изображение_viber_2022-03-25_09-56-01-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" y="-3141000"/>
            <a:ext cx="6100949" cy="126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таха\Desktop\изображение_viber_2022-03-25_09-49-32-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00" y="-118811"/>
            <a:ext cx="6073500" cy="69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317</Words>
  <Application>Microsoft Office PowerPoint</Application>
  <PresentationFormat>Произвольный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МБОУ «СОШ № 16»</vt:lpstr>
      <vt:lpstr>Микрорайон закрепленный за школой</vt:lpstr>
      <vt:lpstr>Количество 1 классов  в 2022-2023 учебном году</vt:lpstr>
      <vt:lpstr>УМК «Школа 21 века»</vt:lpstr>
      <vt:lpstr>УМК «Школа России»</vt:lpstr>
      <vt:lpstr>Канцелярские принадлежности</vt:lpstr>
      <vt:lpstr>Школьная форма</vt:lpstr>
      <vt:lpstr>Презентация PowerPoint</vt:lpstr>
      <vt:lpstr>Традиции школы</vt:lpstr>
      <vt:lpstr>Презентация PowerPoint</vt:lpstr>
      <vt:lpstr>Презентация PowerPoint</vt:lpstr>
      <vt:lpstr>Достижения школы</vt:lpstr>
      <vt:lpstr>Система воспитания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 в школе</vt:lpstr>
      <vt:lpstr>Вставьте 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Натаха</cp:lastModifiedBy>
  <cp:revision>21</cp:revision>
  <dcterms:created xsi:type="dcterms:W3CDTF">2020-07-05T17:04:43Z</dcterms:created>
  <dcterms:modified xsi:type="dcterms:W3CDTF">2022-03-28T05:29:15Z</dcterms:modified>
</cp:coreProperties>
</file>